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5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32709-18BA-B44F-95BD-63D316A27389}" type="datetimeFigureOut">
              <a:rPr lang="en-US" smtClean="0"/>
              <a:t>5/23/2012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4167-4302-4E43-9658-016B1480B46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32709-18BA-B44F-95BD-63D316A27389}" type="datetimeFigureOut">
              <a:rPr lang="en-US" smtClean="0"/>
              <a:t>5/23/2012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4167-4302-4E43-9658-016B1480B46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32709-18BA-B44F-95BD-63D316A27389}" type="datetimeFigureOut">
              <a:rPr lang="en-US" smtClean="0"/>
              <a:t>5/23/2012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4167-4302-4E43-9658-016B1480B46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32709-18BA-B44F-95BD-63D316A27389}" type="datetimeFigureOut">
              <a:rPr lang="en-US" smtClean="0"/>
              <a:t>5/23/2012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4167-4302-4E43-9658-016B1480B46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32709-18BA-B44F-95BD-63D316A27389}" type="datetimeFigureOut">
              <a:rPr lang="en-US" smtClean="0"/>
              <a:t>5/23/2012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4167-4302-4E43-9658-016B1480B46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32709-18BA-B44F-95BD-63D316A27389}" type="datetimeFigureOut">
              <a:rPr lang="en-US" smtClean="0"/>
              <a:t>5/23/2012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4167-4302-4E43-9658-016B1480B46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32709-18BA-B44F-95BD-63D316A27389}" type="datetimeFigureOut">
              <a:rPr lang="en-US" smtClean="0"/>
              <a:t>5/23/2012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4167-4302-4E43-9658-016B1480B46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32709-18BA-B44F-95BD-63D316A27389}" type="datetimeFigureOut">
              <a:rPr lang="en-US" smtClean="0"/>
              <a:t>5/23/2012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4167-4302-4E43-9658-016B1480B46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32709-18BA-B44F-95BD-63D316A27389}" type="datetimeFigureOut">
              <a:rPr lang="en-US" smtClean="0"/>
              <a:t>5/23/2012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4167-4302-4E43-9658-016B1480B46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32709-18BA-B44F-95BD-63D316A27389}" type="datetimeFigureOut">
              <a:rPr lang="en-US" smtClean="0"/>
              <a:t>5/23/2012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4167-4302-4E43-9658-016B1480B46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32709-18BA-B44F-95BD-63D316A27389}" type="datetimeFigureOut">
              <a:rPr lang="en-US" smtClean="0"/>
              <a:t>5/23/2012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4167-4302-4E43-9658-016B1480B46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32709-18BA-B44F-95BD-63D316A27389}" type="datetimeFigureOut">
              <a:rPr lang="en-US" smtClean="0"/>
              <a:t>5/23/2012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94167-4302-4E43-9658-016B1480B466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C9w4KWEgJE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Bradley Hand ITC TT-Bold"/>
                <a:cs typeface="Bradley Hand ITC TT-Bold"/>
              </a:rPr>
              <a:t>Warm and Fuzzy:</a:t>
            </a:r>
            <a:endParaRPr lang="en-US" sz="5400" dirty="0">
              <a:latin typeface="Bradley Hand ITC TT-Bold"/>
              <a:cs typeface="Bradley Hand ITC TT-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Experiences and expressions in sensory stimulation</a:t>
            </a:r>
          </a:p>
          <a:p>
            <a:r>
              <a:rPr lang="en-US" dirty="0" smtClean="0">
                <a:latin typeface="Bradley Hand ITC TT-Bold"/>
                <a:cs typeface="Bradley Hand ITC TT-Bold"/>
              </a:rPr>
              <a:t>NMRC May 24, 2012</a:t>
            </a:r>
            <a:endParaRPr lang="en-US" dirty="0">
              <a:latin typeface="Bradley Hand ITC TT-Bold"/>
              <a:cs typeface="Bradley Hand ITC TT-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Step 3- Wrap tape (first layer = sticky side out)</a:t>
            </a:r>
            <a:endParaRPr lang="en-US" dirty="0">
              <a:latin typeface="Bradley Hand ITC TT-Bold"/>
              <a:cs typeface="Bradley Hand ITC TT-Bold"/>
            </a:endParaRPr>
          </a:p>
        </p:txBody>
      </p:sp>
      <p:pic>
        <p:nvPicPr>
          <p:cNvPr id="6" name="Content Placeholder 5" descr="100_1143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17132" r="-17132"/>
          <a:stretch>
            <a:fillRect/>
          </a:stretch>
        </p:blipFill>
        <p:spPr/>
      </p:pic>
      <p:pic>
        <p:nvPicPr>
          <p:cNvPr id="7" name="Content Placeholder 6" descr="100_1144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-34313" b="-34313"/>
          <a:stretch>
            <a:fillRect/>
          </a:stretch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Wrapping</a:t>
            </a:r>
            <a:endParaRPr lang="en-US" dirty="0">
              <a:latin typeface="Bradley Hand ITC TT-Bold"/>
              <a:cs typeface="Bradley Hand ITC TT-Bold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First layer:</a:t>
            </a:r>
          </a:p>
          <a:p>
            <a:pPr lvl="1"/>
            <a:r>
              <a:rPr lang="en-US" dirty="0" smtClean="0">
                <a:latin typeface="Bradley Hand ITC TT-Bold"/>
                <a:cs typeface="Bradley Hand ITC TT-Bold"/>
              </a:rPr>
              <a:t>Thicker at top/bottom</a:t>
            </a:r>
          </a:p>
          <a:p>
            <a:pPr lvl="1"/>
            <a:r>
              <a:rPr lang="en-US" dirty="0" smtClean="0">
                <a:latin typeface="Bradley Hand ITC TT-Bold"/>
                <a:cs typeface="Bradley Hand ITC TT-Bold"/>
              </a:rPr>
              <a:t>STICKY SIDE OUT</a:t>
            </a:r>
          </a:p>
          <a:p>
            <a:r>
              <a:rPr lang="en-US" dirty="0" smtClean="0">
                <a:latin typeface="Bradley Hand ITC TT-Bold"/>
                <a:cs typeface="Bradley Hand ITC TT-Bold"/>
              </a:rPr>
              <a:t>Second and additional:</a:t>
            </a:r>
          </a:p>
          <a:p>
            <a:pPr lvl="1"/>
            <a:r>
              <a:rPr lang="en-US" dirty="0" smtClean="0">
                <a:latin typeface="Bradley Hand ITC TT-Bold"/>
                <a:cs typeface="Bradley Hand ITC TT-Bold"/>
              </a:rPr>
              <a:t>Sticky side IN</a:t>
            </a:r>
          </a:p>
          <a:p>
            <a:pPr lvl="1"/>
            <a:r>
              <a:rPr lang="en-US" dirty="0" smtClean="0">
                <a:latin typeface="Bradley Hand ITC TT-Bold"/>
                <a:cs typeface="Bradley Hand ITC TT-Bold"/>
              </a:rPr>
              <a:t>Thicker at top/mouthpiece</a:t>
            </a:r>
          </a:p>
          <a:p>
            <a:endParaRPr lang="en-US" dirty="0">
              <a:latin typeface="Bradley Hand ITC TT-Bold"/>
              <a:cs typeface="Bradley Hand ITC TT-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Wrapped Up!</a:t>
            </a:r>
            <a:endParaRPr lang="en-US" dirty="0">
              <a:latin typeface="Bradley Hand ITC TT-Bold"/>
              <a:cs typeface="Bradley Hand ITC TT-Bold"/>
            </a:endParaRPr>
          </a:p>
        </p:txBody>
      </p:sp>
      <p:pic>
        <p:nvPicPr>
          <p:cNvPr id="5" name="Content Placeholder 4" descr="100_1145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17132" r="-17132"/>
          <a:stretch>
            <a:fillRect/>
          </a:stretch>
        </p:blipFill>
        <p:spPr/>
      </p:pic>
      <p:pic>
        <p:nvPicPr>
          <p:cNvPr id="9" name="Content Placeholder 8" descr="100_1149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-17132" r="-17132"/>
          <a:stretch>
            <a:fillRect/>
          </a:stretch>
        </p:blipFill>
        <p:spPr/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Step 4 (the hard part)</a:t>
            </a:r>
            <a:endParaRPr lang="en-US" dirty="0">
              <a:latin typeface="Bradley Hand ITC TT-Bold"/>
              <a:cs typeface="Bradley Hand ITC TT-Bold"/>
            </a:endParaRPr>
          </a:p>
        </p:txBody>
      </p:sp>
      <p:pic>
        <p:nvPicPr>
          <p:cNvPr id="5" name="Content Placeholder 4" descr="100_1150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34313" b="-34313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Shake, shove or otherwise slide the duct tape off the PVC pipe</a:t>
            </a:r>
          </a:p>
          <a:p>
            <a:r>
              <a:rPr lang="en-US" dirty="0" smtClean="0">
                <a:latin typeface="Bradley Hand ITC TT-Bold"/>
                <a:cs typeface="Bradley Hand ITC TT-Bold"/>
              </a:rPr>
              <a:t>DEMONSTRATION</a:t>
            </a:r>
          </a:p>
          <a:p>
            <a:r>
              <a:rPr lang="en-US" dirty="0" smtClean="0">
                <a:latin typeface="Bradley Hand ITC TT-Bold"/>
                <a:cs typeface="Bradley Hand ITC TT-Bold"/>
              </a:rPr>
              <a:t>Backup plan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Finishing</a:t>
            </a:r>
            <a:endParaRPr lang="en-US" dirty="0">
              <a:latin typeface="Bradley Hand ITC TT-Bold"/>
              <a:cs typeface="Bradley Hand ITC TT-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Build up ‘mouthpiece’ with layers of tape</a:t>
            </a:r>
          </a:p>
          <a:p>
            <a:endParaRPr lang="en-US" dirty="0" smtClean="0">
              <a:latin typeface="Bradley Hand ITC TT-Bold"/>
              <a:cs typeface="Bradley Hand ITC TT-Bold"/>
            </a:endParaRPr>
          </a:p>
          <a:p>
            <a:r>
              <a:rPr lang="en-US" dirty="0" smtClean="0">
                <a:latin typeface="Bradley Hand ITC TT-Bold"/>
                <a:cs typeface="Bradley Hand ITC TT-Bold"/>
              </a:rPr>
              <a:t>PLAY!</a:t>
            </a:r>
          </a:p>
          <a:p>
            <a:r>
              <a:rPr lang="en-US" dirty="0" smtClean="0">
                <a:latin typeface="Bradley Hand ITC TT-Bold"/>
                <a:cs typeface="Bradley Hand ITC TT-Bold"/>
              </a:rPr>
              <a:t>Practice, practice </a:t>
            </a:r>
            <a:r>
              <a:rPr lang="en-US" smtClean="0">
                <a:latin typeface="Bradley Hand ITC TT-Bold"/>
                <a:cs typeface="Bradley Hand ITC TT-Bold"/>
              </a:rPr>
              <a:t>some more</a:t>
            </a:r>
          </a:p>
          <a:p>
            <a:r>
              <a:rPr lang="en-US" dirty="0" smtClean="0">
                <a:latin typeface="Bradley Hand ITC TT-Bold"/>
                <a:cs typeface="Bradley Hand ITC TT-Bold"/>
              </a:rPr>
              <a:t>Try again</a:t>
            </a:r>
          </a:p>
          <a:p>
            <a:endParaRPr lang="en-US" dirty="0" smtClean="0">
              <a:latin typeface="Bradley Hand ITC TT-Bold"/>
              <a:cs typeface="Bradley Hand ITC TT-Bold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To try</a:t>
            </a:r>
            <a:endParaRPr lang="en-US" dirty="0">
              <a:latin typeface="Bradley Hand ITC TT-Bold"/>
              <a:cs typeface="Bradley Hand ITC TT-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Planting </a:t>
            </a:r>
          </a:p>
          <a:p>
            <a:r>
              <a:rPr lang="en-US" dirty="0" smtClean="0">
                <a:latin typeface="Bradley Hand ITC TT-Bold"/>
                <a:cs typeface="Bradley Hand ITC TT-Bold"/>
              </a:rPr>
              <a:t>Pressing</a:t>
            </a:r>
          </a:p>
          <a:p>
            <a:r>
              <a:rPr lang="en-US" dirty="0" smtClean="0">
                <a:latin typeface="Bradley Hand ITC TT-Bold"/>
                <a:cs typeface="Bradley Hand ITC TT-Bold"/>
              </a:rPr>
              <a:t>Vining</a:t>
            </a:r>
          </a:p>
          <a:p>
            <a:r>
              <a:rPr lang="en-US" dirty="0" smtClean="0">
                <a:latin typeface="Bradley Hand ITC TT-Bold"/>
                <a:cs typeface="Bradley Hand ITC TT-Bold"/>
              </a:rPr>
              <a:t>Scenting</a:t>
            </a:r>
          </a:p>
          <a:p>
            <a:pPr>
              <a:buNone/>
            </a:pPr>
            <a:r>
              <a:rPr lang="en-US" dirty="0">
                <a:latin typeface="Bradley Hand ITC TT-Bold"/>
                <a:cs typeface="Bradley Hand ITC TT-Bold"/>
              </a:rPr>
              <a:t>T</a:t>
            </a:r>
            <a:r>
              <a:rPr lang="en-US" dirty="0" smtClean="0">
                <a:latin typeface="Bradley Hand ITC TT-Bold"/>
                <a:cs typeface="Bradley Hand ITC TT-Bold"/>
              </a:rPr>
              <a:t>ry these with eyes closed!!!</a:t>
            </a:r>
            <a:endParaRPr lang="en-US" dirty="0">
              <a:latin typeface="Bradley Hand ITC TT-Bold"/>
              <a:cs typeface="Bradley Hand ITC TT-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Bradley Hand ITC TT-Bold"/>
                <a:cs typeface="Bradley Hand ITC TT-Bold"/>
              </a:rPr>
              <a:t>Nothing is impossible, some things are just less likely than others.</a:t>
            </a:r>
            <a:br>
              <a:rPr lang="en-US" sz="3600" dirty="0" smtClean="0">
                <a:latin typeface="Bradley Hand ITC TT-Bold"/>
                <a:cs typeface="Bradley Hand ITC TT-Bold"/>
              </a:rPr>
            </a:br>
            <a:r>
              <a:rPr lang="en-US" sz="3600" dirty="0">
                <a:latin typeface="Bradley Hand ITC TT-Bold"/>
                <a:cs typeface="Bradley Hand ITC TT-Bold"/>
              </a:rPr>
              <a:t/>
            </a:r>
            <a:br>
              <a:rPr lang="en-US" sz="3600" dirty="0">
                <a:latin typeface="Bradley Hand ITC TT-Bold"/>
                <a:cs typeface="Bradley Hand ITC TT-Bold"/>
              </a:rPr>
            </a:br>
            <a:r>
              <a:rPr lang="en-US" sz="3600" dirty="0" smtClean="0">
                <a:latin typeface="Bradley Hand ITC TT-Bold"/>
                <a:cs typeface="Bradley Hand ITC TT-Bold"/>
              </a:rPr>
              <a:t>-Jonathan Winters</a:t>
            </a:r>
            <a:endParaRPr lang="en-US" sz="3600" dirty="0">
              <a:latin typeface="Bradley Hand ITC TT-Bold"/>
              <a:cs typeface="Bradley Hand ITC TT-Bold"/>
            </a:endParaRPr>
          </a:p>
        </p:txBody>
      </p:sp>
    </p:spTree>
    <p:extLst>
      <p:ext uri="{BB962C8B-B14F-4D97-AF65-F5344CB8AC3E}">
        <p14:creationId xmlns:p14="http://schemas.microsoft.com/office/powerpoint/2010/main" val="368825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Sensory Stimulation</a:t>
            </a:r>
            <a:endParaRPr lang="en-US" dirty="0">
              <a:latin typeface="Bradley Hand ITC TT-Bold"/>
              <a:cs typeface="Bradley Hand ITC TT-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Relieves stress</a:t>
            </a:r>
          </a:p>
          <a:p>
            <a:pPr lvl="1"/>
            <a:r>
              <a:rPr lang="en-US" dirty="0" smtClean="0">
                <a:latin typeface="Bradley Hand ITC TT-Bold"/>
                <a:cs typeface="Bradley Hand ITC TT-Bold"/>
              </a:rPr>
              <a:t>Focus on external stimuli</a:t>
            </a:r>
          </a:p>
          <a:p>
            <a:pPr lvl="1"/>
            <a:r>
              <a:rPr lang="en-US" dirty="0" smtClean="0">
                <a:latin typeface="Bradley Hand ITC TT-Bold"/>
                <a:cs typeface="Bradley Hand ITC TT-Bold"/>
              </a:rPr>
              <a:t>Sensory ‘memories’ replace other cognitions</a:t>
            </a:r>
          </a:p>
          <a:p>
            <a:r>
              <a:rPr lang="en-US" dirty="0" smtClean="0">
                <a:latin typeface="Bradley Hand ITC TT-Bold"/>
                <a:cs typeface="Bradley Hand ITC TT-Bold"/>
              </a:rPr>
              <a:t>Improve brain functioning (synaptic connections, neuron transmission)</a:t>
            </a:r>
          </a:p>
          <a:p>
            <a:pPr lvl="1"/>
            <a:r>
              <a:rPr lang="en-US" dirty="0" smtClean="0">
                <a:latin typeface="Bradley Hand ITC TT-Bold"/>
                <a:cs typeface="Bradley Hand ITC TT-Bold"/>
              </a:rPr>
              <a:t>Alleviate depression, isolation</a:t>
            </a:r>
          </a:p>
          <a:p>
            <a:pPr lvl="1"/>
            <a:endParaRPr lang="en-US" dirty="0" smtClean="0">
              <a:latin typeface="Bradley Hand ITC TT-Bold"/>
              <a:cs typeface="Bradley Hand ITC TT-Bold"/>
            </a:endParaRPr>
          </a:p>
          <a:p>
            <a:pPr lvl="1"/>
            <a:endParaRPr lang="en-US" dirty="0">
              <a:latin typeface="Bradley Hand ITC TT-Bold"/>
              <a:cs typeface="Bradley Hand ITC TT-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When is this bad?</a:t>
            </a:r>
            <a:endParaRPr lang="en-US" dirty="0">
              <a:latin typeface="Bradley Hand ITC TT-Bold"/>
              <a:cs typeface="Bradley Hand ITC TT-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Negative reminders/memories</a:t>
            </a:r>
          </a:p>
          <a:p>
            <a:pPr lvl="1"/>
            <a:r>
              <a:rPr lang="en-US" dirty="0" smtClean="0">
                <a:latin typeface="Bradley Hand ITC TT-Bold"/>
                <a:cs typeface="Bradley Hand ITC TT-Bold"/>
              </a:rPr>
              <a:t>Difficult to predict</a:t>
            </a:r>
          </a:p>
          <a:p>
            <a:r>
              <a:rPr lang="en-US" dirty="0" smtClean="0">
                <a:latin typeface="Bradley Hand ITC TT-Bold"/>
                <a:cs typeface="Bradley Hand ITC TT-Bold"/>
              </a:rPr>
              <a:t>Overload</a:t>
            </a:r>
          </a:p>
          <a:p>
            <a:pPr lvl="1"/>
            <a:r>
              <a:rPr lang="en-US" dirty="0" smtClean="0">
                <a:latin typeface="Bradley Hand ITC TT-Bold"/>
                <a:cs typeface="Bradley Hand ITC TT-Bold"/>
              </a:rPr>
              <a:t>Too much to process</a:t>
            </a:r>
          </a:p>
          <a:p>
            <a:pPr lvl="1"/>
            <a:r>
              <a:rPr lang="en-US" dirty="0" smtClean="0">
                <a:latin typeface="Bradley Hand ITC TT-Bold"/>
                <a:cs typeface="Bradley Hand ITC TT-Bold"/>
              </a:rPr>
              <a:t>Disconcerting or frightening rather than calming</a:t>
            </a:r>
          </a:p>
          <a:p>
            <a:r>
              <a:rPr lang="en-US" dirty="0" smtClean="0">
                <a:latin typeface="Bradley Hand ITC TT-Bold"/>
                <a:cs typeface="Bradley Hand ITC TT-Bold"/>
              </a:rPr>
              <a:t>Use care for Individuals with Autism</a:t>
            </a:r>
            <a:endParaRPr lang="en-US" dirty="0">
              <a:latin typeface="Bradley Hand ITC TT-Bold"/>
              <a:cs typeface="Bradley Hand ITC TT-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Creative Expression and Efficacy</a:t>
            </a:r>
            <a:endParaRPr lang="en-US" dirty="0">
              <a:latin typeface="Bradley Hand ITC TT-Bold"/>
              <a:cs typeface="Bradley Hand ITC TT-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Self-efficacy results from:</a:t>
            </a:r>
          </a:p>
          <a:p>
            <a:pPr lvl="1"/>
            <a:r>
              <a:rPr lang="en-US" dirty="0" smtClean="0">
                <a:latin typeface="Bradley Hand ITC TT-Bold"/>
                <a:cs typeface="Bradley Hand ITC TT-Bold"/>
              </a:rPr>
              <a:t>Obtaining desired result from an action or activity</a:t>
            </a:r>
          </a:p>
          <a:p>
            <a:r>
              <a:rPr lang="en-US" dirty="0" smtClean="0">
                <a:latin typeface="Bradley Hand ITC TT-Bold"/>
                <a:cs typeface="Bradley Hand ITC TT-Bold"/>
              </a:rPr>
              <a:t>Creative expression activities facilitate subjectively defined success</a:t>
            </a:r>
          </a:p>
          <a:p>
            <a:r>
              <a:rPr lang="en-US" dirty="0" smtClean="0">
                <a:latin typeface="Bradley Hand ITC TT-Bold"/>
                <a:cs typeface="Bradley Hand ITC TT-Bold"/>
              </a:rPr>
              <a:t>Visual, lasting products may result in ongoing reinforcement</a:t>
            </a:r>
          </a:p>
          <a:p>
            <a:r>
              <a:rPr lang="en-US" dirty="0" smtClean="0">
                <a:latin typeface="Bradley Hand ITC TT-Bold"/>
                <a:cs typeface="Bradley Hand ITC TT-Bold"/>
              </a:rPr>
              <a:t>Success inspires further attempts</a:t>
            </a:r>
            <a:endParaRPr lang="en-US" dirty="0">
              <a:latin typeface="Bradley Hand ITC TT-Bold"/>
              <a:cs typeface="Bradley Hand ITC TT-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The “</a:t>
            </a:r>
            <a:r>
              <a:rPr lang="en-US" dirty="0" err="1" smtClean="0">
                <a:latin typeface="Bradley Hand ITC TT-Bold"/>
                <a:cs typeface="Bradley Hand ITC TT-Bold"/>
              </a:rPr>
              <a:t>Ducteridoo</a:t>
            </a:r>
            <a:r>
              <a:rPr lang="en-US" dirty="0" smtClean="0">
                <a:latin typeface="Bradley Hand ITC TT-Bold"/>
                <a:cs typeface="Bradley Hand ITC TT-Bold"/>
              </a:rPr>
              <a:t>”</a:t>
            </a:r>
            <a:endParaRPr lang="en-US" dirty="0">
              <a:latin typeface="Bradley Hand ITC TT-Bold"/>
              <a:cs typeface="Bradley Hand ITC TT-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  <a:hlinkClick r:id="rId3"/>
              </a:rPr>
              <a:t>http://</a:t>
            </a:r>
            <a:r>
              <a:rPr lang="en-US" dirty="0" err="1" smtClean="0">
                <a:latin typeface="Bradley Hand ITC TT-Bold"/>
                <a:cs typeface="Bradley Hand ITC TT-Bold"/>
                <a:hlinkClick r:id="rId3"/>
              </a:rPr>
              <a:t>www.youtube.com/watch?v</a:t>
            </a:r>
            <a:r>
              <a:rPr lang="en-US" dirty="0" smtClean="0">
                <a:latin typeface="Bradley Hand ITC TT-Bold"/>
                <a:cs typeface="Bradley Hand ITC TT-Bold"/>
                <a:hlinkClick r:id="rId3"/>
              </a:rPr>
              <a:t>=DC9w4KWEgJE</a:t>
            </a:r>
            <a:endParaRPr lang="en-US" dirty="0" smtClean="0">
              <a:latin typeface="Bradley Hand ITC TT-Bold"/>
              <a:cs typeface="Bradley Hand ITC TT-Bold"/>
            </a:endParaRPr>
          </a:p>
          <a:p>
            <a:endParaRPr lang="en-US" dirty="0" smtClean="0">
              <a:latin typeface="Bradley Hand ITC TT-Bold"/>
              <a:cs typeface="Bradley Hand ITC TT-Bold"/>
            </a:endParaRPr>
          </a:p>
          <a:p>
            <a:r>
              <a:rPr lang="en-US" dirty="0" smtClean="0">
                <a:latin typeface="Bradley Hand ITC TT-Bold"/>
                <a:cs typeface="Bradley Hand ITC TT-Bold"/>
              </a:rPr>
              <a:t>Directions for “</a:t>
            </a:r>
            <a:r>
              <a:rPr lang="en-US" dirty="0" err="1" smtClean="0">
                <a:latin typeface="Bradley Hand ITC TT-Bold"/>
                <a:cs typeface="Bradley Hand ITC TT-Bold"/>
              </a:rPr>
              <a:t>Ducteridoo</a:t>
            </a:r>
            <a:r>
              <a:rPr lang="en-US" dirty="0" smtClean="0">
                <a:latin typeface="Bradley Hand ITC TT-Bold"/>
                <a:cs typeface="Bradley Hand ITC TT-Bold"/>
              </a:rPr>
              <a:t>,” and PVC and beeswax “Didgeridoo” on presentation website</a:t>
            </a:r>
          </a:p>
          <a:p>
            <a:r>
              <a:rPr lang="en-US" dirty="0" err="1" smtClean="0">
                <a:latin typeface="Bradley Hand ITC TT-Bold"/>
                <a:cs typeface="Bradley Hand ITC TT-Bold"/>
              </a:rPr>
              <a:t>Recreationworkshop.weebly.com</a:t>
            </a:r>
            <a:r>
              <a:rPr lang="en-US" dirty="0" smtClean="0">
                <a:latin typeface="Bradley Hand ITC TT-Bold"/>
                <a:cs typeface="Bradley Hand ITC TT-Bold"/>
              </a:rPr>
              <a:t> </a:t>
            </a:r>
            <a:endParaRPr lang="en-US" dirty="0">
              <a:latin typeface="Bradley Hand ITC TT-Bold"/>
              <a:cs typeface="Bradley Hand ITC TT-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Bradley Hand ITC TT-Bold"/>
                <a:cs typeface="Bradley Hand ITC TT-Bold"/>
              </a:rPr>
              <a:t>Ducteridoo</a:t>
            </a:r>
            <a:endParaRPr lang="en-US" dirty="0">
              <a:latin typeface="Bradley Hand ITC TT-Bold"/>
              <a:cs typeface="Bradley Hand ITC TT-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(</a:t>
            </a:r>
            <a:r>
              <a:rPr lang="en-US" dirty="0" err="1" smtClean="0">
                <a:latin typeface="Bradley Hand ITC TT-Bold"/>
                <a:cs typeface="Bradley Hand ITC TT-Bold"/>
              </a:rPr>
              <a:t>Instructables.com</a:t>
            </a:r>
            <a:r>
              <a:rPr lang="en-US" dirty="0" smtClean="0">
                <a:latin typeface="Bradley Hand ITC TT-Bold"/>
                <a:cs typeface="Bradley Hand ITC TT-Bold"/>
              </a:rPr>
              <a:t>)</a:t>
            </a:r>
          </a:p>
          <a:p>
            <a:r>
              <a:rPr lang="en-US" dirty="0" smtClean="0">
                <a:latin typeface="Bradley Hand ITC TT-Bold"/>
                <a:cs typeface="Bradley Hand ITC TT-Bold"/>
              </a:rPr>
              <a:t>PVC Pipe</a:t>
            </a:r>
          </a:p>
          <a:p>
            <a:r>
              <a:rPr lang="en-US" dirty="0" smtClean="0">
                <a:latin typeface="Bradley Hand ITC TT-Bold"/>
                <a:cs typeface="Bradley Hand ITC TT-Bold"/>
              </a:rPr>
              <a:t>Oil</a:t>
            </a:r>
          </a:p>
          <a:p>
            <a:r>
              <a:rPr lang="en-US" dirty="0" smtClean="0">
                <a:latin typeface="Bradley Hand ITC TT-Bold"/>
                <a:cs typeface="Bradley Hand ITC TT-Bold"/>
              </a:rPr>
              <a:t>Duct tape</a:t>
            </a:r>
          </a:p>
          <a:p>
            <a:r>
              <a:rPr lang="en-US" dirty="0" smtClean="0">
                <a:latin typeface="Bradley Hand ITC TT-Bold"/>
                <a:cs typeface="Bradley Hand ITC TT-Bold"/>
              </a:rPr>
              <a:t>Hacksaw (maybe)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Steps 1 and 2</a:t>
            </a:r>
            <a:endParaRPr lang="en-US" dirty="0">
              <a:latin typeface="Bradley Hand ITC TT-Bold"/>
              <a:cs typeface="Bradley Hand ITC TT-Bol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Size and oil the PVC pipe</a:t>
            </a:r>
          </a:p>
          <a:p>
            <a:pPr lvl="1"/>
            <a:r>
              <a:rPr lang="en-US" dirty="0" smtClean="0">
                <a:latin typeface="Bradley Hand ITC TT-Bold"/>
                <a:cs typeface="Bradley Hand ITC TT-Bold"/>
              </a:rPr>
              <a:t>10 ft lengths at HD</a:t>
            </a:r>
          </a:p>
          <a:p>
            <a:pPr lvl="1"/>
            <a:r>
              <a:rPr lang="en-US" dirty="0" smtClean="0">
                <a:latin typeface="Bradley Hand ITC TT-Bold"/>
                <a:cs typeface="Bradley Hand ITC TT-Bold"/>
              </a:rPr>
              <a:t>2 </a:t>
            </a:r>
            <a:r>
              <a:rPr lang="en-US" dirty="0" err="1" smtClean="0">
                <a:latin typeface="Bradley Hand ITC TT-Bold"/>
                <a:cs typeface="Bradley Hand ITC TT-Bold"/>
              </a:rPr>
              <a:t>x</a:t>
            </a:r>
            <a:r>
              <a:rPr lang="en-US" dirty="0" smtClean="0">
                <a:latin typeface="Bradley Hand ITC TT-Bold"/>
                <a:cs typeface="Bradley Hand ITC TT-Bold"/>
              </a:rPr>
              <a:t> 5</a:t>
            </a:r>
          </a:p>
          <a:p>
            <a:pPr lvl="1"/>
            <a:r>
              <a:rPr lang="en-US" dirty="0" smtClean="0">
                <a:latin typeface="Bradley Hand ITC TT-Bold"/>
                <a:cs typeface="Bradley Hand ITC TT-Bold"/>
              </a:rPr>
              <a:t>4 ft</a:t>
            </a:r>
          </a:p>
          <a:p>
            <a:pPr lvl="1"/>
            <a:r>
              <a:rPr lang="en-US" dirty="0" smtClean="0">
                <a:latin typeface="Bradley Hand ITC TT-Bold"/>
                <a:cs typeface="Bradley Hand ITC TT-Bold"/>
              </a:rPr>
              <a:t>Olive oil </a:t>
            </a:r>
            <a:r>
              <a:rPr lang="en-US" dirty="0" err="1" smtClean="0">
                <a:latin typeface="Bradley Hand ITC TT-Bold"/>
                <a:cs typeface="Bradley Hand ITC TT-Bold"/>
              </a:rPr>
              <a:t>w</a:t>
            </a:r>
            <a:r>
              <a:rPr lang="en-US" dirty="0" smtClean="0">
                <a:latin typeface="Bradley Hand ITC TT-Bold"/>
                <a:cs typeface="Bradley Hand ITC TT-Bold"/>
              </a:rPr>
              <a:t>/ rag</a:t>
            </a:r>
            <a:endParaRPr lang="en-US" dirty="0">
              <a:latin typeface="Bradley Hand ITC TT-Bold"/>
              <a:cs typeface="Bradley Hand ITC TT-Bold"/>
            </a:endParaRPr>
          </a:p>
        </p:txBody>
      </p:sp>
      <p:pic>
        <p:nvPicPr>
          <p:cNvPr id="7" name="Content Placeholder 6" descr="100_1140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34313" b="-34313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Bradley Hand ITC TT-Bold"/>
                <a:cs typeface="Bradley Hand ITC TT-Bold"/>
              </a:rPr>
              <a:t>Bicycle repair stands are nice!</a:t>
            </a:r>
            <a:endParaRPr lang="en-US" dirty="0">
              <a:latin typeface="Bradley Hand ITC TT-Bold"/>
              <a:cs typeface="Bradley Hand ITC TT-Bold"/>
            </a:endParaRPr>
          </a:p>
        </p:txBody>
      </p:sp>
      <p:pic>
        <p:nvPicPr>
          <p:cNvPr id="7" name="Content Placeholder 6" descr="100_1141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17132" r="-17132"/>
          <a:stretch>
            <a:fillRect/>
          </a:stretch>
        </p:blipFill>
        <p:spPr/>
      </p:pic>
      <p:pic>
        <p:nvPicPr>
          <p:cNvPr id="8" name="Content Placeholder 7" descr="100_1142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-17132" r="-17132"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ヒラギノ丸ゴ Pro W4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ＭＳ 明朝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276</Words>
  <Application>Microsoft Office PowerPoint</Application>
  <PresentationFormat>On-screen Show (4:3)</PresentationFormat>
  <Paragraphs>66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Warm and Fuzzy:</vt:lpstr>
      <vt:lpstr>Nothing is impossible, some things are just less likely than others.  -Jonathan Winters</vt:lpstr>
      <vt:lpstr>Sensory Stimulation</vt:lpstr>
      <vt:lpstr>When is this bad?</vt:lpstr>
      <vt:lpstr>Creative Expression and Efficacy</vt:lpstr>
      <vt:lpstr>The “Ducteridoo”</vt:lpstr>
      <vt:lpstr>Ducteridoo</vt:lpstr>
      <vt:lpstr>Steps 1 and 2</vt:lpstr>
      <vt:lpstr>Bicycle repair stands are nice!</vt:lpstr>
      <vt:lpstr>Step 3- Wrap tape (first layer = sticky side out)</vt:lpstr>
      <vt:lpstr>Wrapping</vt:lpstr>
      <vt:lpstr>Wrapped Up!</vt:lpstr>
      <vt:lpstr>Step 4 (the hard part)</vt:lpstr>
      <vt:lpstr>Finishing</vt:lpstr>
      <vt:lpstr>To try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 and Fuzzy:</dc:title>
  <dc:creator>Sheryl Chatfield</dc:creator>
  <cp:lastModifiedBy>Turner Center</cp:lastModifiedBy>
  <cp:revision>5</cp:revision>
  <dcterms:created xsi:type="dcterms:W3CDTF">2012-05-22T21:45:40Z</dcterms:created>
  <dcterms:modified xsi:type="dcterms:W3CDTF">2012-05-23T17:26:24Z</dcterms:modified>
</cp:coreProperties>
</file>