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71" r:id="rId3"/>
    <p:sldId id="256" r:id="rId4"/>
    <p:sldId id="257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AC985-B2FB-C04B-A8DB-9C8888BEDFCE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86A4-B561-334B-9278-10BEC203B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yuthaya"/>
                <a:cs typeface="Ayuthaya"/>
              </a:rPr>
              <a:t>Finishing touches: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Ayuthaya"/>
                <a:cs typeface="Ayuthaya"/>
              </a:rPr>
              <a:t>Flow, motivation, and debriefing</a:t>
            </a:r>
            <a:endParaRPr lang="en-US" sz="2800" i="1" dirty="0">
              <a:latin typeface="Ayuthaya"/>
              <a:cs typeface="Ayuthay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 of much research, analysis</a:t>
            </a:r>
          </a:p>
          <a:p>
            <a:r>
              <a:rPr lang="en-US" dirty="0" smtClean="0"/>
              <a:t>Need for competence, autonomy , relatedness( </a:t>
            </a:r>
            <a:r>
              <a:rPr lang="en-US" dirty="0" err="1" smtClean="0"/>
              <a:t>Deci</a:t>
            </a:r>
            <a:r>
              <a:rPr lang="en-US" dirty="0" smtClean="0"/>
              <a:t> and Ryan)</a:t>
            </a:r>
          </a:p>
          <a:p>
            <a:r>
              <a:rPr lang="en-US" dirty="0" smtClean="0"/>
              <a:t>Seek reward, avoid punishment (Skinner)</a:t>
            </a:r>
          </a:p>
          <a:p>
            <a:r>
              <a:rPr lang="en-US" dirty="0" smtClean="0"/>
              <a:t>Improve performance OR compare to others (Nicholls)</a:t>
            </a:r>
          </a:p>
          <a:p>
            <a:r>
              <a:rPr lang="en-US" dirty="0" smtClean="0"/>
              <a:t>Complex set of behaviors learned to a great extent through observation (Bandura)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emphasize intrinsic (Internal)?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Extrinsic rewards lose value and meaning over time</a:t>
            </a:r>
          </a:p>
          <a:p>
            <a:pPr lvl="1"/>
            <a:r>
              <a:rPr lang="en-US" dirty="0" smtClean="0"/>
              <a:t>Value may be subject to others’ interpretation</a:t>
            </a:r>
          </a:p>
          <a:p>
            <a:r>
              <a:rPr lang="en-US" dirty="0" smtClean="0"/>
              <a:t>Ever increasing extrinsic rewards are unrealistic if not impossible</a:t>
            </a:r>
          </a:p>
          <a:p>
            <a:r>
              <a:rPr lang="en-US" dirty="0" smtClean="0"/>
              <a:t>Subjective quality of intrinsic achievement </a:t>
            </a:r>
          </a:p>
          <a:p>
            <a:pPr lvl="1"/>
            <a:r>
              <a:rPr lang="en-US" dirty="0" smtClean="0"/>
              <a:t>Allows for changes over time and due to circumstances</a:t>
            </a:r>
          </a:p>
          <a:p>
            <a:pPr lvl="1"/>
            <a:r>
              <a:rPr lang="en-US" dirty="0" smtClean="0"/>
              <a:t>Allows for changes in values, interests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emphasize intrinsic?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long term or perpetual due to flexibility</a:t>
            </a:r>
          </a:p>
          <a:p>
            <a:r>
              <a:rPr lang="en-US" dirty="0" smtClean="0"/>
              <a:t>Allows multiple ways to succeed and multiple successes</a:t>
            </a:r>
          </a:p>
          <a:p>
            <a:pPr lvl="1"/>
            <a:r>
              <a:rPr lang="en-US" dirty="0" smtClean="0"/>
              <a:t>Not to be confused with the ‘everyone is a winner’ policies (which often use ‘extrinsic’ motivators)</a:t>
            </a:r>
          </a:p>
          <a:p>
            <a:r>
              <a:rPr lang="en-US" dirty="0" smtClean="0"/>
              <a:t>Helps foster individual goal setting and re-setting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“Processing”</a:t>
            </a:r>
          </a:p>
          <a:p>
            <a:r>
              <a:rPr lang="en-US" dirty="0" smtClean="0"/>
              <a:t>“Experiential learning cycle”</a:t>
            </a:r>
          </a:p>
          <a:p>
            <a:r>
              <a:rPr lang="en-US" dirty="0" smtClean="0"/>
              <a:t>“Reflective learning”</a:t>
            </a:r>
          </a:p>
          <a:p>
            <a:r>
              <a:rPr lang="en-US" dirty="0" smtClean="0"/>
              <a:t>Purposeful</a:t>
            </a:r>
          </a:p>
          <a:p>
            <a:r>
              <a:rPr lang="en-US" dirty="0" smtClean="0"/>
              <a:t>Directed</a:t>
            </a:r>
          </a:p>
          <a:p>
            <a:r>
              <a:rPr lang="en-US" smtClean="0"/>
              <a:t>Safe environment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Belief that experiences are more meaningful (and more educational)</a:t>
            </a:r>
          </a:p>
          <a:p>
            <a:r>
              <a:rPr lang="en-US" dirty="0" smtClean="0"/>
              <a:t>Relive, analyze, project</a:t>
            </a:r>
          </a:p>
          <a:p>
            <a:r>
              <a:rPr lang="en-US" dirty="0" smtClean="0"/>
              <a:t>What? So what? Now what?</a:t>
            </a:r>
          </a:p>
          <a:p>
            <a:r>
              <a:rPr lang="en-US" dirty="0" smtClean="0"/>
              <a:t>Often accompany initiatives</a:t>
            </a:r>
          </a:p>
          <a:p>
            <a:r>
              <a:rPr lang="en-US" dirty="0" smtClean="0"/>
              <a:t>“Teachable moments”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active recreation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discomfort and challenge </a:t>
            </a:r>
          </a:p>
          <a:p>
            <a:r>
              <a:rPr lang="en-US" dirty="0" smtClean="0"/>
              <a:t>Common experiences</a:t>
            </a:r>
          </a:p>
          <a:p>
            <a:r>
              <a:rPr lang="en-US" dirty="0" smtClean="0"/>
              <a:t>Benefit of other’s successes (or avoid less effective strategies)</a:t>
            </a:r>
          </a:p>
          <a:p>
            <a:r>
              <a:rPr lang="en-US" dirty="0" smtClean="0"/>
              <a:t>Goal setting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Contraindications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Making people feel inadequate or inept</a:t>
            </a:r>
          </a:p>
          <a:p>
            <a:r>
              <a:rPr lang="en-US" dirty="0" smtClean="0"/>
              <a:t>Creating competition when adherence or stability is the focus</a:t>
            </a:r>
          </a:p>
          <a:p>
            <a:r>
              <a:rPr lang="en-US" dirty="0" smtClean="0"/>
              <a:t>Closing experience by emphasizing negative aspects</a:t>
            </a:r>
          </a:p>
          <a:p>
            <a:r>
              <a:rPr lang="en-US" dirty="0" smtClean="0"/>
              <a:t>The essence of debriefing was accomplished during the activity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“Closure”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especially important after competition</a:t>
            </a:r>
          </a:p>
          <a:p>
            <a:pPr lvl="1"/>
            <a:r>
              <a:rPr lang="en-US" dirty="0" smtClean="0"/>
              <a:t>Shaking hands of other team, etc.</a:t>
            </a:r>
          </a:p>
          <a:p>
            <a:r>
              <a:rPr lang="en-US" dirty="0" smtClean="0"/>
              <a:t>Rituals or symbolic actions</a:t>
            </a:r>
          </a:p>
          <a:p>
            <a:pPr lvl="1"/>
            <a:r>
              <a:rPr lang="en-US" dirty="0" smtClean="0"/>
              <a:t>Touch everyone, then touch object</a:t>
            </a:r>
          </a:p>
          <a:p>
            <a:r>
              <a:rPr lang="en-US" dirty="0" smtClean="0"/>
              <a:t>Reinforce positive</a:t>
            </a:r>
          </a:p>
          <a:p>
            <a:r>
              <a:rPr lang="en-US" dirty="0" smtClean="0"/>
              <a:t>Purge anger or any hurt feelings</a:t>
            </a:r>
          </a:p>
          <a:p>
            <a:r>
              <a:rPr lang="en-US" dirty="0" smtClean="0"/>
              <a:t>Leave on a ‘high note’ and with ‘</a:t>
            </a:r>
            <a:r>
              <a:rPr lang="en-US" dirty="0" err="1" smtClean="0"/>
              <a:t>groupiness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Recreationworkshop.weebly.com</a:t>
            </a:r>
            <a:endParaRPr lang="en-US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200400"/>
            <a:ext cx="7772400" cy="2568575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Ayuthaya"/>
                <a:cs typeface="Ayuthaya"/>
              </a:rPr>
              <a:t>A </a:t>
            </a:r>
            <a:r>
              <a:rPr lang="en-US" sz="2800" b="0" cap="none" dirty="0" smtClean="0">
                <a:latin typeface="Ayuthaya"/>
                <a:cs typeface="Ayuthaya"/>
              </a:rPr>
              <a:t>child of five could understand this. Send someone to fetch a child of five.</a:t>
            </a:r>
            <a:br>
              <a:rPr lang="en-US" sz="2800" b="0" cap="none" dirty="0" smtClean="0">
                <a:latin typeface="Ayuthaya"/>
                <a:cs typeface="Ayuthaya"/>
              </a:rPr>
            </a:br>
            <a:r>
              <a:rPr lang="en-US" sz="2800" b="0" cap="none" dirty="0">
                <a:latin typeface="Ayuthaya"/>
                <a:cs typeface="Ayuthaya"/>
              </a:rPr>
              <a:t/>
            </a:r>
            <a:br>
              <a:rPr lang="en-US" sz="2800" b="0" cap="none" dirty="0">
                <a:latin typeface="Ayuthaya"/>
                <a:cs typeface="Ayuthaya"/>
              </a:rPr>
            </a:br>
            <a:r>
              <a:rPr lang="en-US" sz="2800" b="0" cap="none" dirty="0" smtClean="0">
                <a:latin typeface="Ayuthaya"/>
                <a:cs typeface="Ayuthaya"/>
              </a:rPr>
              <a:t>-Groucho Marx</a:t>
            </a:r>
            <a:endParaRPr lang="en-US" sz="2800" b="0" dirty="0"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46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_2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18" y="142012"/>
            <a:ext cx="8469441" cy="63520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2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26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9" y="0"/>
            <a:ext cx="91439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Turner Center\Desktop\GenericBellCur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0781" y="2442501"/>
            <a:ext cx="4481205" cy="298522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041" y="3886290"/>
            <a:ext cx="100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4522" y="5427730"/>
            <a:ext cx="284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of Perceived Challenge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781" y="521067"/>
            <a:ext cx="4284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Remember this?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304522" y="1888867"/>
            <a:ext cx="283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“OPTIMAL AROUSAL”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Optimal Arousal to Optimal Experience (“Flow”)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Happiness depends not on events, but on how we as individuals </a:t>
            </a:r>
            <a:r>
              <a:rPr lang="en-US" i="1" dirty="0" smtClean="0"/>
              <a:t>interpret</a:t>
            </a:r>
            <a:r>
              <a:rPr lang="en-US" dirty="0" smtClean="0"/>
              <a:t> events</a:t>
            </a:r>
          </a:p>
          <a:p>
            <a:pPr lvl="1"/>
            <a:r>
              <a:rPr lang="en-US" dirty="0" smtClean="0"/>
              <a:t>Is rarely found through searching</a:t>
            </a:r>
          </a:p>
          <a:p>
            <a:pPr lvl="1"/>
            <a:r>
              <a:rPr lang="en-US" dirty="0" smtClean="0"/>
              <a:t>Associated with ‘control over consciousness’</a:t>
            </a:r>
          </a:p>
          <a:p>
            <a:r>
              <a:rPr lang="en-US" dirty="0" smtClean="0"/>
              <a:t>The best experiences often are those that allow individuals to forget the ‘small stuff’</a:t>
            </a:r>
          </a:p>
          <a:p>
            <a:r>
              <a:rPr lang="en-US" dirty="0" smtClean="0"/>
              <a:t>Can you remember feeling this way?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 tasking</a:t>
            </a:r>
          </a:p>
          <a:p>
            <a:r>
              <a:rPr lang="en-US" dirty="0" smtClean="0"/>
              <a:t>Concentrating on the current action, not events from before or yet to occur</a:t>
            </a:r>
          </a:p>
          <a:p>
            <a:r>
              <a:rPr lang="en-US" dirty="0" smtClean="0"/>
              <a:t>Loss of sense of time</a:t>
            </a:r>
          </a:p>
          <a:p>
            <a:r>
              <a:rPr lang="en-US" dirty="0" smtClean="0"/>
              <a:t>“Minute Measure”</a:t>
            </a:r>
          </a:p>
          <a:p>
            <a:pPr lvl="1"/>
            <a:r>
              <a:rPr lang="en-US" dirty="0" smtClean="0"/>
              <a:t>1,2,3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 climbers and brain surgeons (and factory workers)</a:t>
            </a:r>
          </a:p>
          <a:p>
            <a:r>
              <a:rPr lang="en-US" dirty="0" smtClean="0"/>
              <a:t>“If only” sometimes leads to “I miss the ways things used to be” (not always</a:t>
            </a:r>
          </a:p>
          <a:p>
            <a:pPr lvl="1"/>
            <a:r>
              <a:rPr lang="en-US" dirty="0" smtClean="0"/>
              <a:t>Compromise between practical and ideal</a:t>
            </a:r>
          </a:p>
          <a:p>
            <a:pPr lvl="1"/>
            <a:r>
              <a:rPr lang="en-US" dirty="0" smtClean="0"/>
              <a:t>Striving toward ideal</a:t>
            </a:r>
          </a:p>
          <a:p>
            <a:pPr lvl="1"/>
            <a:r>
              <a:rPr lang="en-US" dirty="0" smtClean="0"/>
              <a:t>Enjoying the activities you commit to (“If it is worth doing, it is worth doing well”)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498</Words>
  <Application>Microsoft Macintosh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Finishing touches:</vt:lpstr>
      <vt:lpstr>A child of five could understand this. Send someone to fetch a child of five.  -Groucho Marx</vt:lpstr>
      <vt:lpstr>Slide 3</vt:lpstr>
      <vt:lpstr>Slide 4</vt:lpstr>
      <vt:lpstr>Slide 5</vt:lpstr>
      <vt:lpstr>Slide 6</vt:lpstr>
      <vt:lpstr>From Optimal Arousal to Optimal Experience (“Flow”)</vt:lpstr>
      <vt:lpstr>FOCUS</vt:lpstr>
      <vt:lpstr>More on Flow</vt:lpstr>
      <vt:lpstr>Motivation</vt:lpstr>
      <vt:lpstr>Why emphasize intrinsic (Internal)?</vt:lpstr>
      <vt:lpstr>Why emphasize intrinsic?</vt:lpstr>
      <vt:lpstr>Debriefing</vt:lpstr>
      <vt:lpstr>Debriefing</vt:lpstr>
      <vt:lpstr>“Closure” Activities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Sheryl Chatfield</dc:creator>
  <cp:lastModifiedBy>Sheryl Chatfield</cp:lastModifiedBy>
  <cp:revision>14</cp:revision>
  <dcterms:created xsi:type="dcterms:W3CDTF">2012-05-24T11:43:34Z</dcterms:created>
  <dcterms:modified xsi:type="dcterms:W3CDTF">2012-05-24T11:44:21Z</dcterms:modified>
</cp:coreProperties>
</file>