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9" r:id="rId6"/>
    <p:sldId id="260" r:id="rId7"/>
    <p:sldId id="261" r:id="rId8"/>
    <p:sldId id="262" r:id="rId9"/>
    <p:sldId id="258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44000">
              <a:srgbClr val="7030A0"/>
            </a:gs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BD3645-BF63-4E39-98CE-72EA43C27B1F}" type="datetimeFigureOut">
              <a:rPr lang="en-US" smtClean="0"/>
              <a:pPr/>
              <a:t>5/23/12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95CFEC-07DE-4B55-B0D3-5D2B8CE13C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334000"/>
            <a:ext cx="43434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903E00"/>
                </a:solidFill>
              </a:rPr>
              <a:t>May 24, 2012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North Mississippi Regional Center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Oxford, MS</a:t>
            </a:r>
            <a:endParaRPr lang="en-US" dirty="0">
              <a:solidFill>
                <a:srgbClr val="903E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175351" cy="1793167"/>
          </a:xfrm>
          <a:effectLst/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dirty="0" smtClean="0">
                <a:solidFill>
                  <a:srgbClr val="903E00"/>
                </a:solidFill>
                <a:effectLst/>
              </a:rPr>
              <a:t>A Symphony of Sights, A Rainbow of Sounds: </a:t>
            </a:r>
            <a:r>
              <a:rPr lang="en-US" sz="4400" i="1" dirty="0" smtClean="0">
                <a:solidFill>
                  <a:srgbClr val="903E00"/>
                </a:solidFill>
                <a:effectLst/>
                <a:latin typeface="Trebuchet MS" pitchFamily="34" charset="0"/>
              </a:rPr>
              <a:t>Purposeful recreation targeting individuals with sensory impairments</a:t>
            </a:r>
            <a:endParaRPr lang="en-US" sz="4400" i="1" dirty="0">
              <a:solidFill>
                <a:srgbClr val="903E00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599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731520"/>
            <a:ext cx="2971800" cy="639762"/>
          </a:xfrm>
        </p:spPr>
        <p:txBody>
          <a:bodyPr/>
          <a:lstStyle/>
          <a:p>
            <a:r>
              <a:rPr lang="en-US" sz="3200" dirty="0" smtClean="0">
                <a:solidFill>
                  <a:srgbClr val="903E00"/>
                </a:solidFill>
              </a:rPr>
              <a:t>PROCESS GOALS</a:t>
            </a:r>
            <a:endParaRPr lang="en-US" sz="3200" dirty="0">
              <a:solidFill>
                <a:srgbClr val="903E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1371600"/>
            <a:ext cx="3651504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903E00"/>
                </a:solidFill>
              </a:rPr>
              <a:t>Some characteristics of ‘short term’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Apply to each day, session, segment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Replace often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Provide frequent, ongoing feedback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Generally intrinsic, personal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Response: Inspiration, self-efficacy</a:t>
            </a:r>
          </a:p>
          <a:p>
            <a:pPr marL="4572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903E00"/>
                </a:solidFill>
              </a:rPr>
              <a:t>OUTCOME GOALS</a:t>
            </a:r>
            <a:endParaRPr lang="en-US" sz="3200" dirty="0">
              <a:solidFill>
                <a:srgbClr val="903E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5800" y="1399032"/>
            <a:ext cx="3495929" cy="401116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903E00"/>
                </a:solidFill>
              </a:rPr>
              <a:t>Some characteristics of ‘long term’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Apply to longer periods of time or other measures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Usually retain until met; more likely to revise time period than goal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Provides infrequent (although potentially immensely rewarding) feedback 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May be extrinsic, external</a:t>
            </a:r>
          </a:p>
          <a:p>
            <a:r>
              <a:rPr lang="en-US" sz="2000" dirty="0" smtClean="0">
                <a:solidFill>
                  <a:srgbClr val="903E00"/>
                </a:solidFill>
              </a:rPr>
              <a:t>Response: “Now what?”</a:t>
            </a:r>
            <a:endParaRPr lang="en-US" sz="2000" dirty="0">
              <a:solidFill>
                <a:srgbClr val="903E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12147">
            <a:off x="342639" y="5352434"/>
            <a:ext cx="707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03E00"/>
                </a:solidFill>
              </a:rPr>
              <a:t>The key to effective results from either is ongoing use in a productive, positive way </a:t>
            </a:r>
            <a:endParaRPr lang="en-US" b="1" dirty="0">
              <a:solidFill>
                <a:srgbClr val="903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932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3E00"/>
                </a:solidFill>
                <a:effectLst/>
              </a:rPr>
              <a:t>Which type?*</a:t>
            </a:r>
            <a:br>
              <a:rPr lang="en-US" dirty="0" smtClean="0">
                <a:solidFill>
                  <a:srgbClr val="903E00"/>
                </a:solidFill>
                <a:effectLst/>
              </a:rPr>
            </a:br>
            <a:r>
              <a:rPr lang="en-US" dirty="0" smtClean="0">
                <a:solidFill>
                  <a:srgbClr val="903E00"/>
                </a:solidFill>
                <a:effectLst/>
              </a:rPr>
              <a:t>*</a:t>
            </a:r>
            <a:r>
              <a:rPr lang="en-US" sz="2400" dirty="0" smtClean="0">
                <a:solidFill>
                  <a:srgbClr val="903E00"/>
                </a:solidFill>
                <a:effectLst/>
              </a:rPr>
              <a:t>(there may be more than one correct response)</a:t>
            </a:r>
            <a:endParaRPr lang="en-US" sz="2400" dirty="0">
              <a:solidFill>
                <a:srgbClr val="903E00"/>
              </a:solidFill>
              <a:effectLst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3E00"/>
                </a:solidFill>
              </a:rPr>
              <a:t>Standing on your left leg, put your right sock on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Walk across Mississippi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Find your keys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Drive the Natchez Trace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Buy a bathing suit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Swim the English Channel</a:t>
            </a:r>
            <a:endParaRPr lang="en-US" dirty="0">
              <a:solidFill>
                <a:srgbClr val="903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15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3E00"/>
                </a:solidFill>
                <a:effectLst/>
              </a:rPr>
              <a:t>Activities</a:t>
            </a:r>
            <a:endParaRPr lang="en-US" dirty="0">
              <a:solidFill>
                <a:srgbClr val="903E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03E00"/>
                </a:solidFill>
              </a:rPr>
              <a:t>Sponge Tag</a:t>
            </a:r>
            <a:endParaRPr lang="en-US" sz="4400" dirty="0" smtClean="0">
              <a:solidFill>
                <a:srgbClr val="903E00"/>
              </a:solidFill>
            </a:endParaRPr>
          </a:p>
          <a:p>
            <a:r>
              <a:rPr lang="en-US" sz="4400" dirty="0" smtClean="0">
                <a:solidFill>
                  <a:srgbClr val="903E00"/>
                </a:solidFill>
              </a:rPr>
              <a:t>Instant Replay</a:t>
            </a:r>
          </a:p>
          <a:p>
            <a:r>
              <a:rPr lang="en-US" sz="4400" dirty="0" smtClean="0">
                <a:solidFill>
                  <a:srgbClr val="903E00"/>
                </a:solidFill>
              </a:rPr>
              <a:t>Gotcha</a:t>
            </a:r>
            <a:endParaRPr lang="en-US" sz="4400" dirty="0" smtClean="0">
              <a:solidFill>
                <a:srgbClr val="903E00"/>
              </a:solidFill>
            </a:endParaRPr>
          </a:p>
          <a:p>
            <a:r>
              <a:rPr lang="en-US" sz="4400" dirty="0" smtClean="0">
                <a:solidFill>
                  <a:srgbClr val="903E00"/>
                </a:solidFill>
              </a:rPr>
              <a:t>Clap </a:t>
            </a:r>
            <a:r>
              <a:rPr lang="en-US" sz="4400" smtClean="0">
                <a:solidFill>
                  <a:srgbClr val="903E00"/>
                </a:solidFill>
              </a:rPr>
              <a:t>Trap</a:t>
            </a:r>
            <a:endParaRPr lang="en-US" sz="4400" smtClean="0">
              <a:solidFill>
                <a:srgbClr val="903E00"/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511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3E00"/>
                </a:solidFill>
              </a:rPr>
              <a:t>The role of warm-ups, sequencing, and goals in physically active recreation</a:t>
            </a:r>
            <a:endParaRPr lang="en-US" dirty="0">
              <a:solidFill>
                <a:srgbClr val="903E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3E00"/>
                </a:solidFill>
              </a:rPr>
              <a:t>Laying the Groundwork</a:t>
            </a:r>
            <a:endParaRPr lang="en-US" dirty="0">
              <a:solidFill>
                <a:srgbClr val="903E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3E00"/>
                </a:solidFill>
              </a:rPr>
              <a:t>All material</a:t>
            </a:r>
            <a:endParaRPr lang="en-US" dirty="0">
              <a:solidFill>
                <a:srgbClr val="903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3E00"/>
                </a:solidFill>
              </a:rPr>
              <a:t>Slides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Directions for games, activities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Directions for projects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List of sources,</a:t>
            </a:r>
          </a:p>
          <a:p>
            <a:pPr lvl="1"/>
            <a:r>
              <a:rPr lang="en-US" dirty="0" smtClean="0">
                <a:solidFill>
                  <a:srgbClr val="903E00"/>
                </a:solidFill>
              </a:rPr>
              <a:t>Is available at…….</a:t>
            </a:r>
          </a:p>
          <a:p>
            <a:endParaRPr lang="en-US" dirty="0" smtClean="0">
              <a:solidFill>
                <a:srgbClr val="903E00"/>
              </a:solidFill>
            </a:endParaRPr>
          </a:p>
          <a:p>
            <a:r>
              <a:rPr lang="en-US" dirty="0" err="1" smtClean="0">
                <a:solidFill>
                  <a:srgbClr val="903E00"/>
                </a:solidFill>
              </a:rPr>
              <a:t>Recreationworkshop.weebly.com</a:t>
            </a:r>
            <a:endParaRPr lang="en-US" dirty="0">
              <a:solidFill>
                <a:srgbClr val="903E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903E00"/>
                </a:solidFill>
              </a:rPr>
              <a:t>The reason I talk to myself is that I’m the only one whose answers I accept.</a:t>
            </a:r>
          </a:p>
          <a:p>
            <a:endParaRPr lang="en-US" dirty="0">
              <a:solidFill>
                <a:srgbClr val="903E00"/>
              </a:solidFill>
            </a:endParaRPr>
          </a:p>
          <a:p>
            <a:pPr lvl="1"/>
            <a:r>
              <a:rPr lang="en-US" sz="3600" dirty="0" smtClean="0">
                <a:solidFill>
                  <a:srgbClr val="903E00"/>
                </a:solidFill>
              </a:rPr>
              <a:t>George Carlin</a:t>
            </a:r>
            <a:endParaRPr lang="en-US" sz="3600" dirty="0">
              <a:solidFill>
                <a:srgbClr val="903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910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03E00"/>
                </a:solidFill>
                <a:effectLst/>
              </a:rPr>
              <a:t>“Sequencing” Activities</a:t>
            </a:r>
            <a:endParaRPr lang="en-US" dirty="0">
              <a:solidFill>
                <a:srgbClr val="903E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Social/cognitive/emotional</a:t>
            </a: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Do participants know each other?</a:t>
            </a:r>
          </a:p>
          <a:p>
            <a:pPr lvl="2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Is it meaningful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or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feasible?</a:t>
            </a:r>
          </a:p>
          <a:p>
            <a:pPr lvl="1"/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Time of day </a:t>
            </a:r>
            <a:r>
              <a:rPr lang="en-US" sz="2600" i="1" dirty="0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 normal schedule</a:t>
            </a:r>
          </a:p>
          <a:p>
            <a:pPr lvl="1"/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Expectations </a:t>
            </a:r>
            <a:r>
              <a:rPr lang="en-US" sz="2600" i="1" dirty="0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 confidence</a:t>
            </a:r>
          </a:p>
          <a:p>
            <a:pPr marL="365760" lvl="1" indent="0"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Plan “warm ups” for these domains</a:t>
            </a:r>
          </a:p>
          <a:p>
            <a:pPr lvl="2"/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403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03E00"/>
                </a:solidFill>
                <a:effectLst/>
              </a:rPr>
              <a:t>“Sequencing” Activities cont’d</a:t>
            </a:r>
            <a:endParaRPr lang="en-US" dirty="0">
              <a:solidFill>
                <a:srgbClr val="903E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731520"/>
            <a:ext cx="6629400" cy="391668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903E00"/>
                </a:solidFill>
              </a:rPr>
              <a:t>Physical</a:t>
            </a:r>
            <a:endParaRPr lang="en-US" sz="2600" dirty="0" smtClean="0">
              <a:solidFill>
                <a:srgbClr val="903E00"/>
              </a:solidFill>
            </a:endParaRPr>
          </a:p>
          <a:p>
            <a:pPr lvl="1"/>
            <a:r>
              <a:rPr lang="en-US" sz="2600" dirty="0" smtClean="0">
                <a:solidFill>
                  <a:srgbClr val="903E00"/>
                </a:solidFill>
              </a:rPr>
              <a:t>Start easy</a:t>
            </a:r>
          </a:p>
          <a:p>
            <a:pPr lvl="2"/>
            <a:r>
              <a:rPr lang="en-US" sz="2400" dirty="0" smtClean="0">
                <a:solidFill>
                  <a:srgbClr val="903E00"/>
                </a:solidFill>
              </a:rPr>
              <a:t>Awareness of ROM, resistance</a:t>
            </a:r>
          </a:p>
          <a:p>
            <a:pPr lvl="2"/>
            <a:r>
              <a:rPr lang="en-US" sz="2400" dirty="0" smtClean="0">
                <a:solidFill>
                  <a:srgbClr val="903E00"/>
                </a:solidFill>
              </a:rPr>
              <a:t> Activity x ½ - ¾ </a:t>
            </a:r>
          </a:p>
          <a:p>
            <a:pPr lvl="2"/>
            <a:r>
              <a:rPr lang="en-US" sz="2400" dirty="0" smtClean="0">
                <a:solidFill>
                  <a:srgbClr val="903E00"/>
                </a:solidFill>
              </a:rPr>
              <a:t>Fastest, hardest, most intense – later, not earlier 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marL="365760" lvl="1" indent="0">
              <a:buNone/>
            </a:pPr>
            <a:endParaRPr lang="en-US" sz="2600" dirty="0" smtClean="0"/>
          </a:p>
          <a:p>
            <a:pPr lvl="1"/>
            <a:endParaRPr lang="en-US" sz="2600" dirty="0" smtClean="0"/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582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03E00"/>
                </a:solidFill>
                <a:effectLst/>
              </a:rPr>
              <a:t>“Sequencing” Activities cont’d</a:t>
            </a:r>
            <a:endParaRPr lang="en-US" dirty="0">
              <a:solidFill>
                <a:srgbClr val="903E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03E00"/>
                </a:solidFill>
              </a:rPr>
              <a:t> </a:t>
            </a:r>
            <a:r>
              <a:rPr lang="en-US" sz="2800" dirty="0" smtClean="0">
                <a:solidFill>
                  <a:srgbClr val="903E00"/>
                </a:solidFill>
              </a:rPr>
              <a:t>Accommodation/Adaptation</a:t>
            </a:r>
            <a:endParaRPr lang="en-US" sz="2600" dirty="0" smtClean="0">
              <a:solidFill>
                <a:srgbClr val="903E00"/>
              </a:solidFill>
            </a:endParaRPr>
          </a:p>
          <a:p>
            <a:pPr lvl="1"/>
            <a:r>
              <a:rPr lang="en-US" sz="2600" dirty="0" smtClean="0">
                <a:solidFill>
                  <a:srgbClr val="903E00"/>
                </a:solidFill>
              </a:rPr>
              <a:t>Advance knowledge</a:t>
            </a:r>
          </a:p>
          <a:p>
            <a:pPr lvl="1"/>
            <a:r>
              <a:rPr lang="en-US" sz="2600" dirty="0" smtClean="0">
                <a:solidFill>
                  <a:srgbClr val="903E00"/>
                </a:solidFill>
              </a:rPr>
              <a:t>Differences within groups</a:t>
            </a:r>
          </a:p>
          <a:p>
            <a:pPr lvl="1"/>
            <a:r>
              <a:rPr lang="en-US" sz="2600" dirty="0" smtClean="0">
                <a:solidFill>
                  <a:srgbClr val="903E00"/>
                </a:solidFill>
              </a:rPr>
              <a:t>Observation, flexibility, over-preparing</a:t>
            </a:r>
            <a:endParaRPr lang="en-US" sz="2200" dirty="0" smtClean="0">
              <a:solidFill>
                <a:srgbClr val="903E00"/>
              </a:solidFill>
            </a:endParaRP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marL="365760" lvl="1" indent="0">
              <a:buNone/>
            </a:pPr>
            <a:endParaRPr lang="en-US" sz="2600" dirty="0" smtClean="0"/>
          </a:p>
          <a:p>
            <a:pPr lvl="1"/>
            <a:endParaRPr lang="en-US" sz="2600" dirty="0" smtClean="0"/>
          </a:p>
          <a:p>
            <a:pPr lvl="2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93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50795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03E00"/>
                </a:solidFill>
                <a:effectLst/>
              </a:rPr>
              <a:t>“Optimal Arousal”</a:t>
            </a:r>
            <a:endParaRPr lang="en-US" dirty="0">
              <a:solidFill>
                <a:srgbClr val="903E00"/>
              </a:solidFill>
              <a:effectLst/>
            </a:endParaRPr>
          </a:p>
        </p:txBody>
      </p:sp>
      <p:pic>
        <p:nvPicPr>
          <p:cNvPr id="1026" name="Picture 2" descr="C:\Documents and Settings\Turner Center\Desktop\GenericBellCur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601" y="795338"/>
            <a:ext cx="5440474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4465905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03E00"/>
                </a:solidFill>
              </a:rPr>
              <a:t>None………………Moderate………....Extreme</a:t>
            </a:r>
          </a:p>
          <a:p>
            <a:endParaRPr lang="en-US" dirty="0">
              <a:solidFill>
                <a:srgbClr val="903E00"/>
              </a:solidFill>
            </a:endParaRPr>
          </a:p>
          <a:p>
            <a:r>
              <a:rPr lang="en-US" sz="2400" b="1" dirty="0" smtClean="0">
                <a:solidFill>
                  <a:srgbClr val="903E00"/>
                </a:solidFill>
              </a:rPr>
              <a:t>Level of Perceived Challenge</a:t>
            </a:r>
            <a:endParaRPr lang="en-US" sz="2400" b="1" dirty="0">
              <a:solidFill>
                <a:srgbClr val="903E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540511"/>
            <a:ext cx="221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03E00"/>
                </a:solidFill>
              </a:rPr>
              <a:t>Reaction</a:t>
            </a:r>
            <a:endParaRPr lang="en-US" sz="2400" b="1" dirty="0">
              <a:solidFill>
                <a:srgbClr val="903E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339" y="1143000"/>
            <a:ext cx="1759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03E00"/>
                </a:solidFill>
              </a:rPr>
              <a:t>Fully engaged</a:t>
            </a:r>
          </a:p>
          <a:p>
            <a:endParaRPr lang="en-US" dirty="0">
              <a:solidFill>
                <a:srgbClr val="903E00"/>
              </a:solidFill>
            </a:endParaRPr>
          </a:p>
          <a:p>
            <a:endParaRPr lang="en-US" dirty="0" smtClean="0">
              <a:solidFill>
                <a:srgbClr val="903E00"/>
              </a:solidFill>
            </a:endParaRPr>
          </a:p>
          <a:p>
            <a:endParaRPr lang="en-US" dirty="0">
              <a:solidFill>
                <a:srgbClr val="903E00"/>
              </a:solidFill>
            </a:endParaRPr>
          </a:p>
          <a:p>
            <a:r>
              <a:rPr lang="en-US" dirty="0" smtClean="0">
                <a:solidFill>
                  <a:srgbClr val="903E00"/>
                </a:solidFill>
              </a:rPr>
              <a:t>Somewhat entertained</a:t>
            </a:r>
          </a:p>
          <a:p>
            <a:endParaRPr lang="en-US" dirty="0">
              <a:solidFill>
                <a:srgbClr val="903E00"/>
              </a:solidFill>
            </a:endParaRPr>
          </a:p>
          <a:p>
            <a:endParaRPr lang="en-US" dirty="0" smtClean="0">
              <a:solidFill>
                <a:srgbClr val="903E00"/>
              </a:solidFill>
            </a:endParaRPr>
          </a:p>
          <a:p>
            <a:r>
              <a:rPr lang="en-US" dirty="0" smtClean="0">
                <a:solidFill>
                  <a:srgbClr val="903E00"/>
                </a:solidFill>
              </a:rPr>
              <a:t>Bored or</a:t>
            </a:r>
          </a:p>
          <a:p>
            <a:r>
              <a:rPr lang="en-US" dirty="0" smtClean="0">
                <a:solidFill>
                  <a:srgbClr val="903E00"/>
                </a:solidFill>
              </a:rPr>
              <a:t>Anxious</a:t>
            </a:r>
            <a:endParaRPr lang="en-US" dirty="0">
              <a:solidFill>
                <a:srgbClr val="903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011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03E00"/>
                </a:solidFill>
                <a:effectLst/>
              </a:rPr>
              <a:t>The role of goals</a:t>
            </a:r>
            <a:endParaRPr lang="en-US" dirty="0">
              <a:solidFill>
                <a:srgbClr val="903E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903E00"/>
                </a:solidFill>
              </a:rPr>
              <a:t>Motivation, self-regulation</a:t>
            </a:r>
          </a:p>
          <a:p>
            <a:pPr lvl="1"/>
            <a:r>
              <a:rPr lang="en-US" sz="2800" dirty="0" smtClean="0">
                <a:solidFill>
                  <a:srgbClr val="903E00"/>
                </a:solidFill>
              </a:rPr>
              <a:t>Intrinsic vs. extrinsic</a:t>
            </a:r>
          </a:p>
          <a:p>
            <a:pPr lvl="1"/>
            <a:r>
              <a:rPr lang="en-US" sz="2800" dirty="0" smtClean="0">
                <a:solidFill>
                  <a:srgbClr val="903E00"/>
                </a:solidFill>
              </a:rPr>
              <a:t>Task/mastery vs. ego/performance</a:t>
            </a:r>
          </a:p>
          <a:p>
            <a:r>
              <a:rPr lang="en-US" sz="2800" dirty="0" smtClean="0">
                <a:solidFill>
                  <a:srgbClr val="903E00"/>
                </a:solidFill>
              </a:rPr>
              <a:t>Proximal; specific; meaningful; measurable</a:t>
            </a:r>
          </a:p>
          <a:p>
            <a:pPr lvl="1"/>
            <a:r>
              <a:rPr lang="en-US" sz="2800" dirty="0" smtClean="0">
                <a:solidFill>
                  <a:srgbClr val="903E00"/>
                </a:solidFill>
              </a:rPr>
              <a:t>Flexible</a:t>
            </a:r>
          </a:p>
          <a:p>
            <a:pPr lvl="1"/>
            <a:r>
              <a:rPr lang="en-US" sz="2800" dirty="0" smtClean="0">
                <a:solidFill>
                  <a:srgbClr val="903E00"/>
                </a:solidFill>
              </a:rPr>
              <a:t>Encourage, not deter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490525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399</Words>
  <Application>Microsoft Macintosh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A Symphony of Sights, A Rainbow of Sounds: Purposeful recreation targeting individuals with sensory impairments</vt:lpstr>
      <vt:lpstr>Laying the Groundwork</vt:lpstr>
      <vt:lpstr>All material</vt:lpstr>
      <vt:lpstr>Slide 4</vt:lpstr>
      <vt:lpstr>“Sequencing” Activities</vt:lpstr>
      <vt:lpstr>“Sequencing” Activities cont’d</vt:lpstr>
      <vt:lpstr>“Sequencing” Activities cont’d</vt:lpstr>
      <vt:lpstr>“Optimal Arousal”</vt:lpstr>
      <vt:lpstr>The role of goals</vt:lpstr>
      <vt:lpstr>Slide 10</vt:lpstr>
      <vt:lpstr>Which type?* *(there may be more than one correct response)</vt:lpstr>
      <vt:lpstr>Activities</vt:lpstr>
    </vt:vector>
  </TitlesOfParts>
  <Company>University of Mississippi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 Center</dc:creator>
  <cp:lastModifiedBy>Sheryl Chatfield</cp:lastModifiedBy>
  <cp:revision>30</cp:revision>
  <dcterms:created xsi:type="dcterms:W3CDTF">2012-05-24T01:27:42Z</dcterms:created>
  <dcterms:modified xsi:type="dcterms:W3CDTF">2012-05-24T01:29:11Z</dcterms:modified>
</cp:coreProperties>
</file>